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9"/>
  </p:notesMasterIdLst>
  <p:sldIdLst>
    <p:sldId id="256" r:id="rId2"/>
    <p:sldId id="267" r:id="rId3"/>
    <p:sldId id="257" r:id="rId4"/>
    <p:sldId id="258" r:id="rId5"/>
    <p:sldId id="259" r:id="rId6"/>
    <p:sldId id="260" r:id="rId7"/>
    <p:sldId id="264" r:id="rId8"/>
    <p:sldId id="274" r:id="rId9"/>
    <p:sldId id="270" r:id="rId10"/>
    <p:sldId id="263" r:id="rId11"/>
    <p:sldId id="271" r:id="rId12"/>
    <p:sldId id="268" r:id="rId13"/>
    <p:sldId id="272" r:id="rId14"/>
    <p:sldId id="273" r:id="rId15"/>
    <p:sldId id="275" r:id="rId16"/>
    <p:sldId id="265" r:id="rId17"/>
    <p:sldId id="266"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696" autoAdjust="0"/>
  </p:normalViewPr>
  <p:slideViewPr>
    <p:cSldViewPr snapToGrid="0" snapToObjects="1">
      <p:cViewPr>
        <p:scale>
          <a:sx n="90" d="100"/>
          <a:sy n="90" d="100"/>
        </p:scale>
        <p:origin x="-1112" y="-8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4/27/13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9" y="274638"/>
            <a:ext cx="5218775" cy="744205"/>
          </a:xfrm>
        </p:spPr>
        <p:txBody>
          <a:bodyPr>
            <a:normAutofit fontScale="90000"/>
          </a:bodyPr>
          <a:lstStyle/>
          <a:p>
            <a:r>
              <a:rPr lang="en-US" dirty="0" smtClean="0">
                <a:latin typeface="Segoe Light"/>
                <a:cs typeface="Segoe Light"/>
              </a:rPr>
              <a:t>Turbo King  (Modified)</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grpSp>
        <p:nvGrpSpPr>
          <p:cNvPr id="25" name="Group 24"/>
          <p:cNvGrpSpPr/>
          <p:nvPr/>
        </p:nvGrpSpPr>
        <p:grpSpPr>
          <a:xfrm>
            <a:off x="379827" y="1342902"/>
            <a:ext cx="1270043" cy="2039205"/>
            <a:chOff x="427307" y="1449733"/>
            <a:chExt cx="1364994" cy="1585419"/>
          </a:xfrm>
        </p:grpSpPr>
        <p:sp>
          <p:nvSpPr>
            <p:cNvPr id="4" name="Rectangle 3"/>
            <p:cNvSpPr/>
            <p:nvPr/>
          </p:nvSpPr>
          <p:spPr>
            <a:xfrm>
              <a:off x="427307" y="1449733"/>
              <a:ext cx="1364994" cy="15854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t>myAddr</a:t>
              </a:r>
              <a:endParaRPr lang="en-US" sz="1600" dirty="0"/>
            </a:p>
          </p:txBody>
        </p:sp>
        <p:sp>
          <p:nvSpPr>
            <p:cNvPr id="13" name="Rounded Rectangle 12"/>
            <p:cNvSpPr/>
            <p:nvPr/>
          </p:nvSpPr>
          <p:spPr>
            <a:xfrm>
              <a:off x="526831" y="1560270"/>
              <a:ext cx="1165934" cy="557908"/>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Client</a:t>
              </a:r>
              <a:endParaRPr lang="en-US" sz="1600" dirty="0"/>
            </a:p>
          </p:txBody>
        </p:sp>
        <p:sp>
          <p:nvSpPr>
            <p:cNvPr id="14" name="Rounded Rectangle 13"/>
            <p:cNvSpPr/>
            <p:nvPr/>
          </p:nvSpPr>
          <p:spPr>
            <a:xfrm>
              <a:off x="524543" y="2379997"/>
              <a:ext cx="1165934" cy="559829"/>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Server</a:t>
              </a:r>
              <a:endParaRPr lang="en-US" sz="1600" dirty="0"/>
            </a:p>
          </p:txBody>
        </p:sp>
      </p:grpSp>
      <p:sp>
        <p:nvSpPr>
          <p:cNvPr id="19" name="Rectangle 18"/>
          <p:cNvSpPr/>
          <p:nvPr/>
        </p:nvSpPr>
        <p:spPr>
          <a:xfrm>
            <a:off x="3728195" y="1355687"/>
            <a:ext cx="126888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ns.target1.com</a:t>
            </a:r>
          </a:p>
          <a:p>
            <a:pPr algn="ctr"/>
            <a:r>
              <a:rPr lang="en-US" sz="1300" dirty="0" smtClean="0"/>
              <a:t>(Recursive)</a:t>
            </a:r>
            <a:endParaRPr lang="en-US" sz="1300" dirty="0"/>
          </a:p>
        </p:txBody>
      </p:sp>
      <p:sp>
        <p:nvSpPr>
          <p:cNvPr id="26" name="Rectangle 25"/>
          <p:cNvSpPr/>
          <p:nvPr/>
        </p:nvSpPr>
        <p:spPr>
          <a:xfrm>
            <a:off x="7253912" y="1342902"/>
            <a:ext cx="1268421"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ns.target2.com</a:t>
            </a:r>
          </a:p>
          <a:p>
            <a:pPr algn="ctr"/>
            <a:r>
              <a:rPr lang="en-US" sz="1300" dirty="0" smtClean="0"/>
              <a:t>(Recursive or Iterative)</a:t>
            </a:r>
            <a:endParaRPr lang="en-US" sz="1300" dirty="0"/>
          </a:p>
        </p:txBody>
      </p:sp>
      <p:sp>
        <p:nvSpPr>
          <p:cNvPr id="36" name="Rectangle 35"/>
          <p:cNvSpPr/>
          <p:nvPr/>
        </p:nvSpPr>
        <p:spPr>
          <a:xfrm>
            <a:off x="296737" y="4430044"/>
            <a:ext cx="127004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ns1.mydomain.com</a:t>
            </a:r>
            <a:endParaRPr lang="en-US" sz="1400" dirty="0"/>
          </a:p>
        </p:txBody>
      </p:sp>
      <p:grpSp>
        <p:nvGrpSpPr>
          <p:cNvPr id="9" name="Group 8"/>
          <p:cNvGrpSpPr/>
          <p:nvPr/>
        </p:nvGrpSpPr>
        <p:grpSpPr>
          <a:xfrm>
            <a:off x="1572793" y="1356773"/>
            <a:ext cx="2775188" cy="307777"/>
            <a:chOff x="1572793" y="1356773"/>
            <a:chExt cx="2775188" cy="307777"/>
          </a:xfrm>
        </p:grpSpPr>
        <p:cxnSp>
          <p:nvCxnSpPr>
            <p:cNvPr id="6" name="Straight Arrow Connector 5"/>
            <p:cNvCxnSpPr/>
            <p:nvPr/>
          </p:nvCxnSpPr>
          <p:spPr>
            <a:xfrm>
              <a:off x="1600877" y="1646224"/>
              <a:ext cx="212731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572793" y="1356773"/>
              <a:ext cx="2775188" cy="307777"/>
            </a:xfrm>
            <a:prstGeom prst="rect">
              <a:avLst/>
            </a:prstGeom>
            <a:noFill/>
          </p:spPr>
          <p:txBody>
            <a:bodyPr wrap="square" rtlCol="0">
              <a:spAutoFit/>
            </a:bodyPr>
            <a:lstStyle/>
            <a:p>
              <a:r>
                <a:rPr lang="en-US" sz="1000" dirty="0" smtClean="0"/>
                <a:t>1)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0" name="Group 29"/>
          <p:cNvGrpSpPr/>
          <p:nvPr/>
        </p:nvGrpSpPr>
        <p:grpSpPr>
          <a:xfrm>
            <a:off x="1369116" y="3382107"/>
            <a:ext cx="2775188" cy="1672071"/>
            <a:chOff x="1369116" y="3382107"/>
            <a:chExt cx="2775188" cy="1672071"/>
          </a:xfrm>
        </p:grpSpPr>
        <p:cxnSp>
          <p:nvCxnSpPr>
            <p:cNvPr id="27" name="Straight Arrow Connector 26"/>
            <p:cNvCxnSpPr/>
            <p:nvPr/>
          </p:nvCxnSpPr>
          <p:spPr>
            <a:xfrm flipH="1">
              <a:off x="1572793" y="3382107"/>
              <a:ext cx="2127856" cy="167207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rot="19273781">
              <a:off x="1369116" y="3786225"/>
              <a:ext cx="2775188" cy="307777"/>
            </a:xfrm>
            <a:prstGeom prst="rect">
              <a:avLst/>
            </a:prstGeom>
            <a:noFill/>
          </p:spPr>
          <p:txBody>
            <a:bodyPr wrap="square" rtlCol="0">
              <a:spAutoFit/>
            </a:bodyPr>
            <a:lstStyle/>
            <a:p>
              <a:r>
                <a:rPr lang="en-US" sz="1000" dirty="0"/>
                <a:t>2</a:t>
              </a:r>
              <a:r>
                <a:rPr lang="en-US" sz="1000" dirty="0" smtClean="0"/>
                <a:t>)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2" name="Group 31"/>
          <p:cNvGrpSpPr/>
          <p:nvPr/>
        </p:nvGrpSpPr>
        <p:grpSpPr>
          <a:xfrm>
            <a:off x="1533386" y="3412641"/>
            <a:ext cx="2870066" cy="2415620"/>
            <a:chOff x="1533386" y="3412641"/>
            <a:chExt cx="2870066" cy="2415620"/>
          </a:xfrm>
        </p:grpSpPr>
        <p:cxnSp>
          <p:nvCxnSpPr>
            <p:cNvPr id="31" name="Straight Arrow Connector 30"/>
            <p:cNvCxnSpPr/>
            <p:nvPr/>
          </p:nvCxnSpPr>
          <p:spPr>
            <a:xfrm flipV="1">
              <a:off x="1600878" y="3412641"/>
              <a:ext cx="2802574" cy="241562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rot="19055585">
              <a:off x="1533386" y="4294725"/>
              <a:ext cx="2775188" cy="307777"/>
            </a:xfrm>
            <a:prstGeom prst="rect">
              <a:avLst/>
            </a:prstGeom>
            <a:noFill/>
          </p:spPr>
          <p:txBody>
            <a:bodyPr wrap="square" rtlCol="0">
              <a:spAutoFit/>
            </a:bodyPr>
            <a:lstStyle/>
            <a:p>
              <a:r>
                <a:rPr lang="en-US" sz="1000" dirty="0" smtClean="0"/>
                <a:t>3) Referral: </a:t>
              </a:r>
              <a:r>
                <a:rPr lang="en-US" sz="1400" b="1" dirty="0" err="1" smtClean="0"/>
                <a:t>myAddr</a:t>
              </a:r>
              <a:endParaRPr lang="en-US" sz="1400" b="1" dirty="0"/>
            </a:p>
          </p:txBody>
        </p:sp>
      </p:grpSp>
      <p:grpSp>
        <p:nvGrpSpPr>
          <p:cNvPr id="33" name="Group 32"/>
          <p:cNvGrpSpPr/>
          <p:nvPr/>
        </p:nvGrpSpPr>
        <p:grpSpPr>
          <a:xfrm>
            <a:off x="1582753" y="2814873"/>
            <a:ext cx="2775188" cy="261593"/>
            <a:chOff x="1582753" y="2814873"/>
            <a:chExt cx="2775188" cy="261593"/>
          </a:xfrm>
        </p:grpSpPr>
        <p:cxnSp>
          <p:nvCxnSpPr>
            <p:cNvPr id="23" name="Straight Arrow Connector 22"/>
            <p:cNvCxnSpPr/>
            <p:nvPr/>
          </p:nvCxnSpPr>
          <p:spPr>
            <a:xfrm flipH="1">
              <a:off x="1600878" y="3076466"/>
              <a:ext cx="2127317"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1582753" y="2814873"/>
              <a:ext cx="2775188" cy="246221"/>
            </a:xfrm>
            <a:prstGeom prst="rect">
              <a:avLst/>
            </a:prstGeom>
            <a:noFill/>
          </p:spPr>
          <p:txBody>
            <a:bodyPr wrap="square" rtlCol="0">
              <a:spAutoFit/>
            </a:bodyPr>
            <a:lstStyle/>
            <a:p>
              <a:r>
                <a:rPr lang="en-US" sz="1000" dirty="0" smtClean="0"/>
                <a:t>4) Resolve: </a:t>
              </a:r>
              <a:r>
                <a:rPr lang="en-US" sz="1000" dirty="0" err="1" smtClean="0"/>
                <a:t>qid.myAddr.mydomain.com</a:t>
              </a:r>
              <a:endParaRPr lang="en-US" sz="1000" dirty="0"/>
            </a:p>
          </p:txBody>
        </p:sp>
      </p:grpSp>
      <p:grpSp>
        <p:nvGrpSpPr>
          <p:cNvPr id="51" name="Group 50"/>
          <p:cNvGrpSpPr/>
          <p:nvPr/>
        </p:nvGrpSpPr>
        <p:grpSpPr>
          <a:xfrm>
            <a:off x="1600877" y="2387553"/>
            <a:ext cx="3101294" cy="307777"/>
            <a:chOff x="1600877" y="2387553"/>
            <a:chExt cx="3101294" cy="307777"/>
          </a:xfrm>
        </p:grpSpPr>
        <p:cxnSp>
          <p:nvCxnSpPr>
            <p:cNvPr id="22" name="Straight Arrow Connector 21"/>
            <p:cNvCxnSpPr/>
            <p:nvPr/>
          </p:nvCxnSpPr>
          <p:spPr>
            <a:xfrm>
              <a:off x="1600877" y="2636166"/>
              <a:ext cx="212351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1926983" y="2387553"/>
              <a:ext cx="2775188" cy="307777"/>
            </a:xfrm>
            <a:prstGeom prst="rect">
              <a:avLst/>
            </a:prstGeom>
            <a:noFill/>
          </p:spPr>
          <p:txBody>
            <a:bodyPr wrap="square" rtlCol="0">
              <a:spAutoFit/>
            </a:bodyPr>
            <a:lstStyle/>
            <a:p>
              <a:r>
                <a:rPr lang="en-US" sz="1000" dirty="0"/>
                <a:t>5</a:t>
              </a:r>
              <a:r>
                <a:rPr lang="en-US" sz="1000" dirty="0" smtClean="0"/>
                <a:t>) Referral: ns.</a:t>
              </a:r>
              <a:r>
                <a:rPr lang="en-US" sz="1400" b="1" dirty="0" smtClean="0"/>
                <a:t>target2</a:t>
              </a:r>
              <a:r>
                <a:rPr lang="en-US" sz="1000" dirty="0" smtClean="0"/>
                <a:t>.com</a:t>
              </a:r>
              <a:endParaRPr lang="en-US" sz="1000" dirty="0"/>
            </a:p>
          </p:txBody>
        </p:sp>
      </p:grpSp>
      <p:grpSp>
        <p:nvGrpSpPr>
          <p:cNvPr id="38" name="Group 37"/>
          <p:cNvGrpSpPr/>
          <p:nvPr/>
        </p:nvGrpSpPr>
        <p:grpSpPr>
          <a:xfrm>
            <a:off x="4997078" y="1520687"/>
            <a:ext cx="2777031" cy="278212"/>
            <a:chOff x="4997078" y="1520687"/>
            <a:chExt cx="2777031" cy="278212"/>
          </a:xfrm>
        </p:grpSpPr>
        <p:cxnSp>
          <p:nvCxnSpPr>
            <p:cNvPr id="39" name="Straight Arrow Connector 38"/>
            <p:cNvCxnSpPr/>
            <p:nvPr/>
          </p:nvCxnSpPr>
          <p:spPr>
            <a:xfrm>
              <a:off x="4997078" y="1798899"/>
              <a:ext cx="2215512"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4998921" y="1520687"/>
              <a:ext cx="2775188" cy="246221"/>
            </a:xfrm>
            <a:prstGeom prst="rect">
              <a:avLst/>
            </a:prstGeom>
            <a:noFill/>
          </p:spPr>
          <p:txBody>
            <a:bodyPr wrap="square" rtlCol="0">
              <a:spAutoFit/>
            </a:bodyPr>
            <a:lstStyle/>
            <a:p>
              <a:r>
                <a:rPr lang="en-US" sz="1000" dirty="0"/>
                <a:t>6</a:t>
              </a:r>
              <a:r>
                <a:rPr lang="en-US" sz="1000" dirty="0" smtClean="0"/>
                <a:t>) Resolve: </a:t>
              </a:r>
              <a:r>
                <a:rPr lang="en-US" sz="1000" dirty="0" err="1" smtClean="0"/>
                <a:t>qid.myAddr.mydomain.com</a:t>
              </a:r>
              <a:endParaRPr lang="en-US" sz="1000" dirty="0"/>
            </a:p>
          </p:txBody>
        </p:sp>
      </p:grpSp>
      <p:grpSp>
        <p:nvGrpSpPr>
          <p:cNvPr id="48" name="Group 47"/>
          <p:cNvGrpSpPr/>
          <p:nvPr/>
        </p:nvGrpSpPr>
        <p:grpSpPr>
          <a:xfrm>
            <a:off x="4997078" y="2580522"/>
            <a:ext cx="3346791" cy="269377"/>
            <a:chOff x="4997078" y="2580522"/>
            <a:chExt cx="3346791" cy="269377"/>
          </a:xfrm>
        </p:grpSpPr>
        <p:cxnSp>
          <p:nvCxnSpPr>
            <p:cNvPr id="40" name="Straight Arrow Connector 39"/>
            <p:cNvCxnSpPr/>
            <p:nvPr/>
          </p:nvCxnSpPr>
          <p:spPr>
            <a:xfrm flipH="1">
              <a:off x="4997078" y="2849899"/>
              <a:ext cx="221329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5568681" y="2580522"/>
              <a:ext cx="2775188" cy="246221"/>
            </a:xfrm>
            <a:prstGeom prst="rect">
              <a:avLst/>
            </a:prstGeom>
            <a:noFill/>
          </p:spPr>
          <p:txBody>
            <a:bodyPr wrap="square" rtlCol="0">
              <a:spAutoFit/>
            </a:bodyPr>
            <a:lstStyle/>
            <a:p>
              <a:r>
                <a:rPr lang="en-US" sz="1000" dirty="0" smtClean="0"/>
                <a:t>7) </a:t>
              </a:r>
              <a:r>
                <a:rPr lang="en-US" sz="1000" dirty="0" err="1" smtClean="0"/>
                <a:t>NXDomain</a:t>
              </a:r>
              <a:endParaRPr lang="en-US" sz="1000" dirty="0"/>
            </a:p>
          </p:txBody>
        </p:sp>
      </p:grpSp>
      <p:grpSp>
        <p:nvGrpSpPr>
          <p:cNvPr id="50" name="Group 49"/>
          <p:cNvGrpSpPr/>
          <p:nvPr/>
        </p:nvGrpSpPr>
        <p:grpSpPr>
          <a:xfrm>
            <a:off x="1622707" y="1782183"/>
            <a:ext cx="3435564" cy="280016"/>
            <a:chOff x="1622707" y="1782183"/>
            <a:chExt cx="3435564" cy="280016"/>
          </a:xfrm>
        </p:grpSpPr>
        <p:cxnSp>
          <p:nvCxnSpPr>
            <p:cNvPr id="24" name="Straight Arrow Connector 23"/>
            <p:cNvCxnSpPr/>
            <p:nvPr/>
          </p:nvCxnSpPr>
          <p:spPr>
            <a:xfrm flipH="1">
              <a:off x="1622707" y="2062199"/>
              <a:ext cx="210548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283083" y="1782183"/>
              <a:ext cx="2775188" cy="246221"/>
            </a:xfrm>
            <a:prstGeom prst="rect">
              <a:avLst/>
            </a:prstGeom>
            <a:noFill/>
          </p:spPr>
          <p:txBody>
            <a:bodyPr wrap="square" rtlCol="0">
              <a:spAutoFit/>
            </a:bodyPr>
            <a:lstStyle/>
            <a:p>
              <a:r>
                <a:rPr lang="en-US" sz="1000" dirty="0"/>
                <a:t>8</a:t>
              </a:r>
              <a:r>
                <a:rPr lang="en-US" sz="1000" dirty="0" smtClean="0"/>
                <a:t>) </a:t>
              </a:r>
              <a:r>
                <a:rPr lang="en-US" sz="1000" dirty="0" err="1" smtClean="0"/>
                <a:t>NXDomain</a:t>
              </a:r>
              <a:endParaRPr lang="en-US" sz="1000" dirty="0"/>
            </a:p>
          </p:txBody>
        </p:sp>
      </p:grpSp>
      <p:sp>
        <p:nvSpPr>
          <p:cNvPr id="52" name="TextBox 51"/>
          <p:cNvSpPr txBox="1"/>
          <p:nvPr/>
        </p:nvSpPr>
        <p:spPr>
          <a:xfrm>
            <a:off x="4230358" y="4295644"/>
            <a:ext cx="4837981" cy="1477328"/>
          </a:xfrm>
          <a:prstGeom prst="rect">
            <a:avLst/>
          </a:prstGeom>
          <a:noFill/>
        </p:spPr>
        <p:txBody>
          <a:bodyPr wrap="square" rtlCol="0">
            <a:spAutoFit/>
          </a:bodyPr>
          <a:lstStyle/>
          <a:p>
            <a:pPr marL="285750" indent="-285750">
              <a:buFont typeface="Arial"/>
              <a:buChar char="•"/>
            </a:pPr>
            <a:r>
              <a:rPr lang="en-US" dirty="0" smtClean="0"/>
              <a:t>Record time delta </a:t>
            </a:r>
            <a:r>
              <a:rPr lang="en-US" b="1" i="1" dirty="0"/>
              <a:t>T</a:t>
            </a:r>
            <a:r>
              <a:rPr lang="en-US" dirty="0" smtClean="0"/>
              <a:t> between (5) and (8)</a:t>
            </a:r>
          </a:p>
          <a:p>
            <a:pPr marL="285750" indent="-285750">
              <a:buFont typeface="Arial"/>
              <a:buChar char="•"/>
            </a:pPr>
            <a:r>
              <a:rPr lang="en-US" dirty="0" smtClean="0"/>
              <a:t>Determine </a:t>
            </a:r>
            <a:r>
              <a:rPr lang="en-US" b="1" i="1" dirty="0" smtClean="0"/>
              <a:t>RTT </a:t>
            </a:r>
            <a:r>
              <a:rPr lang="en-US" dirty="0" smtClean="0"/>
              <a:t>between </a:t>
            </a:r>
            <a:r>
              <a:rPr lang="en-US" dirty="0" err="1" smtClean="0"/>
              <a:t>myAddr</a:t>
            </a:r>
            <a:r>
              <a:rPr lang="en-US" dirty="0" smtClean="0"/>
              <a:t> and target1</a:t>
            </a:r>
          </a:p>
          <a:p>
            <a:pPr marL="285750" indent="-285750">
              <a:buFont typeface="Arial"/>
              <a:buChar char="•"/>
            </a:pPr>
            <a:r>
              <a:rPr lang="en-US" dirty="0" smtClean="0"/>
              <a:t>Latency target1 to target2 = </a:t>
            </a:r>
            <a:r>
              <a:rPr lang="en-US" b="1" i="1" dirty="0" smtClean="0"/>
              <a:t>T - RTT</a:t>
            </a:r>
            <a:endParaRPr lang="en-US" dirty="0" smtClean="0"/>
          </a:p>
          <a:p>
            <a:pPr marL="285750" indent="-285750">
              <a:buFont typeface="Arial"/>
              <a:buChar char="•"/>
            </a:pPr>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6" grpId="0" animBg="1"/>
      <p:bldP spid="36" grpId="0" animBg="1"/>
      <p:bldP spid="5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2006600"/>
            <a:ext cx="9144000" cy="2839752"/>
          </a:xfrm>
          <a:prstGeom prst="rect">
            <a:avLst/>
          </a:prstGeom>
        </p:spPr>
      </p:pic>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Fit Line</a:t>
            </a: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Distribution of Distances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981200"/>
            <a:ext cx="9144000" cy="2873361"/>
          </a:xfrm>
          <a:prstGeom prst="rect">
            <a:avLst/>
          </a:prstGeom>
        </p:spPr>
      </p:pic>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light</a:t>
            </a:r>
          </a:p>
          <a:p>
            <a:pPr lvl="2"/>
            <a:r>
              <a:rPr lang="en-US" sz="1600" dirty="0" smtClean="0">
                <a:latin typeface="Segoe Light"/>
                <a:cs typeface="Segoe Light"/>
              </a:rPr>
              <a:t>Incorrect Geo IP</a:t>
            </a:r>
          </a:p>
          <a:p>
            <a:pPr lvl="1"/>
            <a:r>
              <a:rPr lang="en-US" sz="2000" dirty="0" smtClean="0">
                <a:latin typeface="Segoe Light"/>
                <a:cs typeface="Segoe Light"/>
              </a:rPr>
              <a:t>Extremely High Latencies (5 second timeout)</a:t>
            </a:r>
          </a:p>
          <a:p>
            <a:pPr lvl="1"/>
            <a:r>
              <a:rPr lang="en-US" sz="2000" dirty="0" smtClean="0">
                <a:latin typeface="Segoe Light"/>
                <a:cs typeface="Segoe Light"/>
              </a:rPr>
              <a:t>Results returned by forwarders</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pPr marL="0" indent="0">
              <a:buNone/>
            </a:pP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DNS Forwarders</a:t>
            </a:r>
            <a:endParaRPr lang="en-US" dirty="0">
              <a:latin typeface="Segoe Light"/>
              <a:cs typeface="Segoe Light"/>
            </a:endParaRPr>
          </a:p>
        </p:txBody>
      </p:sp>
    </p:spTree>
    <p:extLst>
      <p:ext uri="{BB962C8B-B14F-4D97-AF65-F5344CB8AC3E}">
        <p14:creationId xmlns:p14="http://schemas.microsoft.com/office/powerpoint/2010/main" val="383330790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Progress – Mobile</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endParaRPr lang="en-US" sz="2000" dirty="0" smtClean="0">
              <a:latin typeface="Segoe Light"/>
              <a:cs typeface="Segoe Light"/>
            </a:endParaRPr>
          </a:p>
          <a:p>
            <a:r>
              <a:rPr lang="en-US" sz="2400" dirty="0" err="1" smtClean="0">
                <a:latin typeface="Segoe Light"/>
                <a:cs typeface="Segoe Light"/>
              </a:rPr>
              <a:t>Traceroute</a:t>
            </a:r>
            <a:r>
              <a:rPr lang="en-US" sz="2400" dirty="0" smtClean="0">
                <a:latin typeface="Segoe Light"/>
                <a:cs typeface="Segoe Light"/>
              </a:rPr>
              <a:t> </a:t>
            </a:r>
          </a:p>
          <a:p>
            <a:pPr lvl="1"/>
            <a:r>
              <a:rPr lang="en-US" sz="2000" dirty="0" smtClean="0">
                <a:latin typeface="Segoe Light"/>
                <a:cs typeface="Segoe Light"/>
              </a:rPr>
              <a:t>From </a:t>
            </a:r>
            <a:r>
              <a:rPr lang="en-US" sz="2000" dirty="0" err="1" smtClean="0">
                <a:latin typeface="Segoe Light"/>
                <a:cs typeface="Segoe Light"/>
              </a:rPr>
              <a:t>iphone</a:t>
            </a:r>
            <a:r>
              <a:rPr lang="en-US" sz="2000" dirty="0" smtClean="0">
                <a:latin typeface="Segoe Light"/>
                <a:cs typeface="Segoe Light"/>
              </a:rPr>
              <a:t> (ATT LTE)</a:t>
            </a:r>
          </a:p>
          <a:p>
            <a:pPr lvl="1"/>
            <a:r>
              <a:rPr lang="en-US" sz="2000" dirty="0" smtClean="0">
                <a:latin typeface="Segoe Light"/>
                <a:cs typeface="Segoe Light"/>
              </a:rPr>
              <a:t>to top 943 websites</a:t>
            </a:r>
          </a:p>
          <a:p>
            <a:pPr lvl="1"/>
            <a:r>
              <a:rPr lang="en-US" sz="2000" dirty="0" smtClean="0">
                <a:latin typeface="Segoe Light"/>
                <a:cs typeface="Segoe Light"/>
              </a:rPr>
              <a:t>Raw logs/</a:t>
            </a:r>
            <a:r>
              <a:rPr lang="en-US" sz="2000" dirty="0" err="1" smtClean="0">
                <a:latin typeface="Segoe Light"/>
                <a:cs typeface="Segoe Light"/>
              </a:rPr>
              <a:t>NoSQL</a:t>
            </a:r>
            <a:r>
              <a:rPr lang="en-US" sz="2000" dirty="0" smtClean="0">
                <a:latin typeface="Segoe Light"/>
                <a:cs typeface="Segoe Light"/>
              </a:rPr>
              <a:t> </a:t>
            </a:r>
            <a:r>
              <a:rPr lang="en-US" sz="2000" dirty="0" err="1" smtClean="0">
                <a:latin typeface="Segoe Light"/>
                <a:cs typeface="Segoe Light"/>
              </a:rPr>
              <a:t>db</a:t>
            </a:r>
            <a:endParaRPr lang="en-US" sz="2400" dirty="0" smtClean="0">
              <a:latin typeface="Segoe Light"/>
              <a:cs typeface="Segoe Light"/>
            </a:endParaRPr>
          </a:p>
          <a:p>
            <a:endParaRPr lang="en-US" sz="24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pic>
        <p:nvPicPr>
          <p:cNvPr id="7" name="Picture 6" descr="barpl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512676"/>
            <a:ext cx="4196564" cy="3139929"/>
          </a:xfrm>
          <a:prstGeom prst="rect">
            <a:avLst/>
          </a:prstGeom>
        </p:spPr>
      </p:pic>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Template</a:t>
            </a:r>
            <a:endParaRPr lang="en-US" dirty="0">
              <a:latin typeface="Segoe Light"/>
              <a:cs typeface="Segoe Light"/>
            </a:endParaRP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2513164" cy="744205"/>
          </a:xfrm>
        </p:spPr>
        <p:txBody>
          <a:bodyPr>
            <a:normAutofit fontScale="90000"/>
          </a:bodyPr>
          <a:lstStyle/>
          <a:p>
            <a:r>
              <a:rPr lang="en-US" dirty="0" smtClean="0">
                <a:latin typeface="Segoe Light"/>
                <a:cs typeface="Segoe Light"/>
              </a:rPr>
              <a:t>Problem</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Motivation</a:t>
            </a:r>
            <a:endParaRPr lang="en-US" dirty="0">
              <a:latin typeface="Segoe Light"/>
              <a:cs typeface="Segoe Light"/>
            </a:endParaRPr>
          </a:p>
        </p:txBody>
      </p:sp>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Prior Work</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Approach</a:t>
            </a:r>
            <a:endParaRPr lang="en-US" dirty="0">
              <a:latin typeface="Segoe Light"/>
              <a:cs typeface="Segoe Light"/>
            </a:endParaRPr>
          </a:p>
        </p:txBody>
      </p:sp>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King/T-King 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Query Hot trends</a:t>
            </a:r>
          </a:p>
          <a:p>
            <a:pPr lvl="1"/>
            <a:r>
              <a:rPr lang="en-US" sz="1600" dirty="0" smtClean="0">
                <a:latin typeface="Segoe Light"/>
                <a:cs typeface="Segoe Light"/>
              </a:rPr>
              <a:t>Random Query</a:t>
            </a:r>
            <a:endParaRPr lang="en-US" sz="1200" dirty="0" smtClean="0">
              <a:latin typeface="Segoe Light"/>
              <a:cs typeface="Segoe Light"/>
            </a:endParaRPr>
          </a:p>
          <a:p>
            <a:r>
              <a:rPr lang="en-US" sz="2400" dirty="0" smtClean="0">
                <a:latin typeface="Segoe Light"/>
                <a:cs typeface="Segoe Light"/>
              </a:rPr>
              <a:t>Mobile</a:t>
            </a:r>
            <a:endParaRPr lang="en-US" sz="2400" dirty="0" smtClean="0">
              <a:latin typeface="Segoe Light"/>
              <a:cs typeface="Segoe Light"/>
            </a:endParaRP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latin typeface="Segoe Light"/>
                <a:cs typeface="Segoe Light"/>
              </a:rPr>
              <a:t>traceroute</a:t>
            </a:r>
            <a:r>
              <a:rPr lang="en-US" sz="1600" dirty="0" smtClean="0">
                <a:latin typeface="Segoe Light"/>
                <a:cs typeface="Segoe Light"/>
              </a:rPr>
              <a:t> to reverse engineer network topology</a:t>
            </a: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Planet Lab Nodes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437920"/>
            <a:ext cx="9144000" cy="4541822"/>
          </a:xfrm>
          <a:prstGeom prst="rect">
            <a:avLst/>
          </a:prstGeom>
        </p:spPr>
      </p:pic>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Open Resolvers</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1456264"/>
            <a:ext cx="9144000" cy="4622006"/>
          </a:xfrm>
          <a:prstGeom prst="rect">
            <a:avLst/>
          </a:prstGeom>
        </p:spPr>
      </p:pic>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1193</TotalTime>
  <Words>1215</Words>
  <Application>Microsoft Macintosh PowerPoint</Application>
  <PresentationFormat>On-screen Show (4:3)</PresentationFormat>
  <Paragraphs>174</Paragraphs>
  <Slides>17</Slides>
  <Notes>16</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Black</vt:lpstr>
      <vt:lpstr>An Internet Latency Measurement Study</vt:lpstr>
      <vt:lpstr>Template</vt:lpstr>
      <vt:lpstr>Problem</vt:lpstr>
      <vt:lpstr>Motivation</vt:lpstr>
      <vt:lpstr>Prior Work</vt:lpstr>
      <vt:lpstr>Approach</vt:lpstr>
      <vt:lpstr>Turbo King - Setup</vt:lpstr>
      <vt:lpstr>Turbo King – Planet Lab Nodes</vt:lpstr>
      <vt:lpstr>Turbo King – Open Resolvers</vt:lpstr>
      <vt:lpstr>Turbo King  (Modified)</vt:lpstr>
      <vt:lpstr>Turbo King – Latency vs. Distance</vt:lpstr>
      <vt:lpstr>Turbo King – Latency vs. Distance</vt:lpstr>
      <vt:lpstr>Turbo King – Distribution of Distances</vt:lpstr>
      <vt:lpstr>Turbo King – Analysis</vt:lpstr>
      <vt:lpstr>Turbo King – DNS Forwarders</vt:lpstr>
      <vt:lpstr>Progress – Mobile</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Ben Zhang</cp:lastModifiedBy>
  <cp:revision>226</cp:revision>
  <dcterms:created xsi:type="dcterms:W3CDTF">2013-03-21T16:35:56Z</dcterms:created>
  <dcterms:modified xsi:type="dcterms:W3CDTF">2013-04-28T04:20:21Z</dcterms:modified>
</cp:coreProperties>
</file>

<file path=docProps/thumbnail.jpeg>
</file>